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7" r:id="rId6"/>
  </p:sldIdLst>
  <p:sldSz cx="9144000" cy="6858000" type="screen4x3"/>
  <p:notesSz cx="9144000" cy="6858000"/>
  <p:defaultTextStyle>
    <a:defPPr>
      <a:defRPr lang="ru-RU"/>
    </a:defPPr>
    <a:lvl1pPr marL="0" algn="l" defTabSz="1932383">
      <a:defRPr sz="3800">
        <a:solidFill>
          <a:schemeClr val="tx1"/>
        </a:solidFill>
        <a:latin typeface="+mn-lt"/>
        <a:ea typeface="+mn-ea"/>
        <a:cs typeface="+mn-cs"/>
      </a:defRPr>
    </a:lvl1pPr>
    <a:lvl2pPr marL="966191" algn="l" defTabSz="1932383">
      <a:defRPr sz="3800">
        <a:solidFill>
          <a:schemeClr val="tx1"/>
        </a:solidFill>
        <a:latin typeface="+mn-lt"/>
        <a:ea typeface="+mn-ea"/>
        <a:cs typeface="+mn-cs"/>
      </a:defRPr>
    </a:lvl2pPr>
    <a:lvl3pPr marL="1932383" algn="l" defTabSz="1932383">
      <a:defRPr sz="38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3">
      <a:defRPr sz="38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3">
      <a:defRPr sz="38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3">
      <a:defRPr sz="3800">
        <a:solidFill>
          <a:schemeClr val="tx1"/>
        </a:solidFill>
        <a:latin typeface="+mn-lt"/>
        <a:ea typeface="+mn-ea"/>
        <a:cs typeface="+mn-cs"/>
      </a:defRPr>
    </a:lvl6pPr>
    <a:lvl7pPr marL="5797150" algn="l" defTabSz="1932383">
      <a:defRPr sz="38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3">
      <a:defRPr sz="38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3">
      <a:defRPr sz="3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6087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6" y="1818513"/>
            <a:ext cx="64008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D0545A-7CB3-4638-8526-C2A293956A7E}" type="datetime1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>1/26/2026</a:t>
            </a:fld>
            <a:endParaRPr lang="en-US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9" y="3233855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4912539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6377946"/>
            <a:ext cx="292608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2" y="6377943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9" name="object 2"/>
          <p:cNvSpPr/>
          <p:nvPr userDrawn="1"/>
        </p:nvSpPr>
        <p:spPr bwMode="auto">
          <a:xfrm flipV="1">
            <a:off x="-1" y="430247"/>
            <a:ext cx="9135631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203201" y="68534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8" y="6551125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6502401" y="550487"/>
            <a:ext cx="2632396" cy="5840964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259081" y="1989765"/>
            <a:ext cx="76364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11437F"/>
                </a:solidFill>
              </a:rPr>
              <a:t>КоАП (ст.15.49) </a:t>
            </a:r>
            <a:r>
              <a:rPr lang="ru-RU" sz="4400" b="1" dirty="0" smtClean="0">
                <a:solidFill>
                  <a:srgbClr val="11437F"/>
                </a:solidFill>
              </a:rPr>
              <a:t>Технические возможности для ТОФК </a:t>
            </a:r>
            <a:r>
              <a:rPr lang="ru-RU" sz="4400" b="1" dirty="0" smtClean="0">
                <a:solidFill>
                  <a:srgbClr val="11437F"/>
                </a:solidFill>
                <a:latin typeface="Arial"/>
                <a:cs typeface="Arial"/>
              </a:rPr>
              <a:t>в ПУР КС</a:t>
            </a:r>
            <a:endParaRPr lang="ru-RU" sz="4400" dirty="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2" y="6525919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5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2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38767" y="652591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 г. Москва, январь </a:t>
            </a: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2026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-11723" y="5501181"/>
            <a:ext cx="521782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50" b="1" dirty="0" smtClean="0">
                <a:solidFill>
                  <a:srgbClr val="11437F"/>
                </a:solidFill>
              </a:rPr>
              <a:t>Хазина Дарья Владимировна</a:t>
            </a:r>
            <a:endParaRPr dirty="0"/>
          </a:p>
          <a:p>
            <a:pPr>
              <a:defRPr/>
            </a:pPr>
            <a:r>
              <a:rPr lang="ru-RU" sz="1100" dirty="0">
                <a:solidFill>
                  <a:srgbClr val="11437F"/>
                </a:solidFill>
              </a:rPr>
              <a:t>Начальник отдела развития ведомственных информационных систем Управления развития информационных систем Федерального казначейства</a:t>
            </a:r>
          </a:p>
          <a:p>
            <a:pPr>
              <a:defRPr/>
            </a:pPr>
            <a:endParaRPr lang="ru-RU" sz="11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 bwMode="auto">
          <a:xfrm>
            <a:off x="6" y="6153039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20" name="object 2"/>
          <p:cNvSpPr/>
          <p:nvPr/>
        </p:nvSpPr>
        <p:spPr bwMode="auto">
          <a:xfrm flipV="1">
            <a:off x="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1" y="97133"/>
            <a:ext cx="1402441" cy="5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9323" y="4230237"/>
            <a:ext cx="447996" cy="4479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9324" y="2825683"/>
            <a:ext cx="447995" cy="447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814689" y="1060216"/>
            <a:ext cx="7831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В Компоненте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казначейского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сопровождения Подсистемы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управления расходами Государственная интегрированная информационная система управления общественными финансами «Электронный бюджет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»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с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26.01.2026 реализовано: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1289819" y="2361355"/>
            <a:ext cx="711230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cs typeface="Times New Roman"/>
              </a:rPr>
              <a:t>Отображение документа «Сведения об операциях с ЦС» в статусе «На утверждении Заказчика», для ТОФК 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603_04_02 ПУР КС. Просмотр ЦС ФК документов своего ЦС по ЛС ЮЛ </a:t>
            </a:r>
            <a:r>
              <a:rPr lang="ru-RU" sz="1400" dirty="0">
                <a:cs typeface="Times New Roman"/>
              </a:rPr>
              <a:t>и Центру специализации под ролью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 </a:t>
            </a:r>
            <a:r>
              <a:rPr lang="en-US" sz="1400" b="1" dirty="0">
                <a:solidFill>
                  <a:srgbClr val="11437F"/>
                </a:solidFill>
                <a:cs typeface="Times New Roman"/>
              </a:rPr>
              <a:t>CRT_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ПУР КС. Просмотр всех данных;</a:t>
            </a:r>
          </a:p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r>
              <a:rPr lang="ru-RU" sz="1400" dirty="0" smtClean="0">
                <a:cs typeface="Times New Roman"/>
              </a:rPr>
              <a:t>Автоматическое формирование документа «Уведомление о нарушении срока утверждения Сведений заказчиком» на 12 рабочий день (день поступления + 11 рабочих дней);</a:t>
            </a:r>
          </a:p>
          <a:p>
            <a:pPr>
              <a:defRPr/>
            </a:pPr>
            <a:endParaRPr lang="ru-RU" sz="1400" dirty="0" smtClean="0">
              <a:cs typeface="Times New Roman"/>
            </a:endParaRPr>
          </a:p>
          <a:p>
            <a:pPr>
              <a:defRPr/>
            </a:pPr>
            <a:endParaRPr lang="ru-RU" sz="1400" dirty="0" smtClean="0">
              <a:cs typeface="Times New Roman"/>
            </a:endParaRPr>
          </a:p>
          <a:p>
            <a:pPr>
              <a:defRPr/>
            </a:pPr>
            <a:r>
              <a:rPr lang="ru-RU" sz="1400" dirty="0" smtClean="0">
                <a:cs typeface="Times New Roman"/>
              </a:rPr>
              <a:t>Отображение документа «Уведомление о нарушении срока утверждения Сведений заказчиком» для ТОФК </a:t>
            </a:r>
            <a:r>
              <a:rPr lang="ru-RU" sz="1400" dirty="0">
                <a:cs typeface="Times New Roman"/>
              </a:rPr>
              <a:t>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603_04_02 ПУР КС. Просмотр ЦС ФК документов своего ЦС по ЛС ЮЛ </a:t>
            </a:r>
            <a:r>
              <a:rPr lang="ru-RU" sz="1400" dirty="0">
                <a:cs typeface="Times New Roman"/>
              </a:rPr>
              <a:t>и Центру специализации под ролью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 </a:t>
            </a:r>
            <a:r>
              <a:rPr lang="en-US" sz="1400" b="1" dirty="0">
                <a:solidFill>
                  <a:srgbClr val="11437F"/>
                </a:solidFill>
                <a:cs typeface="Times New Roman"/>
              </a:rPr>
              <a:t>CRT_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ПУР КС. Просмотр всех 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данных.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1824" y="5486400"/>
            <a:ext cx="447995" cy="447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600" y="831656"/>
            <a:ext cx="8305800" cy="73866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«Сведения об операциях с ЦС» в статусе «На утверждении Заказчика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8600" y="1524000"/>
            <a:ext cx="8616462" cy="156965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>
                <a:cs typeface="Times New Roman"/>
              </a:rPr>
              <a:t>Перейти 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– «</a:t>
            </a:r>
            <a:r>
              <a:rPr lang="ru-RU" sz="1200" dirty="0">
                <a:cs typeface="Times New Roman"/>
              </a:rPr>
              <a:t>Сведения об операциях с ЦС» –</a:t>
            </a:r>
            <a:r>
              <a:rPr lang="ru-RU" sz="1200" dirty="0" smtClean="0">
                <a:cs typeface="Times New Roman"/>
              </a:rPr>
              <a:t>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cs typeface="Times New Roman"/>
              </a:rPr>
              <a:t>статусе «На утверждении Заказчика</a:t>
            </a:r>
            <a:r>
              <a:rPr lang="ru-RU" sz="1200" dirty="0" smtClean="0">
                <a:cs typeface="Times New Roman"/>
              </a:rPr>
              <a:t>»;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(Количество </a:t>
            </a:r>
            <a:r>
              <a:rPr lang="ru-RU" sz="1200" dirty="0">
                <a:cs typeface="Times New Roman"/>
              </a:rPr>
              <a:t>дней до утверждения равно </a:t>
            </a:r>
            <a:r>
              <a:rPr lang="ru-RU" sz="1200" dirty="0" smtClean="0">
                <a:cs typeface="Times New Roman"/>
              </a:rPr>
              <a:t>нулю).</a:t>
            </a:r>
            <a:endParaRPr sz="1200" dirty="0"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 b="16463"/>
          <a:stretch/>
        </p:blipFill>
        <p:spPr>
          <a:xfrm>
            <a:off x="56213" y="3278324"/>
            <a:ext cx="9043298" cy="1446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/>
          <a:stretch/>
        </p:blipFill>
        <p:spPr>
          <a:xfrm>
            <a:off x="1676400" y="4724400"/>
            <a:ext cx="6071728" cy="2099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91737" y="863591"/>
            <a:ext cx="8738498" cy="5232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«Уведомление о нарушении срока утверждения Сведений заказчиком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3364" y="1623300"/>
            <a:ext cx="8949944" cy="215443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 smtClean="0">
                <a:cs typeface="Times New Roman"/>
              </a:rPr>
              <a:t>Перейти </a:t>
            </a:r>
            <a:r>
              <a:rPr lang="ru-RU" sz="1200" dirty="0">
                <a:cs typeface="Times New Roman"/>
              </a:rPr>
              <a:t>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</a:t>
            </a:r>
            <a:r>
              <a:rPr lang="ru-RU" sz="1200" dirty="0">
                <a:cs typeface="Times New Roman"/>
              </a:rPr>
              <a:t>– «Уведомления о нарушении срока утверждения Сведений заказчиком</a:t>
            </a:r>
            <a:r>
              <a:rPr lang="ru-RU" sz="1200" dirty="0" smtClean="0">
                <a:cs typeface="Times New Roman"/>
              </a:rPr>
              <a:t>» –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</a:t>
            </a:r>
            <a:r>
              <a:rPr lang="ru-RU" sz="1200" dirty="0">
                <a:cs typeface="Times New Roman"/>
              </a:rPr>
              <a:t>Количество дней до утверждения равно нулю</a:t>
            </a:r>
            <a:r>
              <a:rPr lang="ru-RU" sz="1200" dirty="0" smtClean="0">
                <a:cs typeface="Times New Roman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в </a:t>
            </a:r>
            <a:r>
              <a:rPr lang="ru-RU" sz="1200" dirty="0">
                <a:cs typeface="Times New Roman"/>
              </a:rPr>
              <a:t>системе имеется документ «Уведомления о нарушении срока утверждения Сведений заказчиком», у которого «Номер документа-основания» равен номеру документа «Сведения об операциях с ЦС», на который сформировано </a:t>
            </a:r>
            <a:r>
              <a:rPr lang="ru-RU" sz="1200" dirty="0" smtClean="0">
                <a:cs typeface="Times New Roman"/>
              </a:rPr>
              <a:t>уведомление</a:t>
            </a:r>
          </a:p>
          <a:p>
            <a:pPr>
              <a:defRPr/>
            </a:pPr>
            <a:endParaRPr lang="ru-RU" sz="1400" dirty="0"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4" y="3803635"/>
            <a:ext cx="8571095" cy="297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2971800"/>
            <a:ext cx="56092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4F81B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544</TotalTime>
  <Words>460</Words>
  <Application>Microsoft Office PowerPoint</Application>
  <DocSecurity>0</DocSecurity>
  <PresentationFormat>Экран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КоАП (ст.15.49) Технические возможности для ТОФК в ПУР КС</vt:lpstr>
      <vt:lpstr>КоАП (ст.15.49) Технические возможности для ТОФК в ПУР КС</vt:lpstr>
      <vt:lpstr>КоАП (ст.15.49) Технические возможности для ТОФК в ПУР КС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Смолякова Наталья Сергеевна</cp:lastModifiedBy>
  <cp:revision>108</cp:revision>
  <dcterms:created xsi:type="dcterms:W3CDTF">2019-07-31T16:47:50Z</dcterms:created>
  <dcterms:modified xsi:type="dcterms:W3CDTF">2026-01-26T03:06:10Z</dcterms:modified>
  <dc:identifier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